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9957BB-435F-06C3-3A02-B0016A93E711}" v="305" dt="2024-11-11T22:51:40.246"/>
    <p1510:client id="{56C30BD3-94F1-68E0-CC1C-6506BD79630F}" v="27" dt="2024-11-11T23:21:26.322"/>
    <p1510:client id="{8AE9C0C6-0A08-5953-5F7D-00CCEC129BFF}" v="664" dt="2024-11-11T20:52:02.186"/>
    <p1510:client id="{DE4FCA83-8859-8079-99E1-E5B11D149CD8}" v="18" dt="2024-11-11T23:23:05.9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6165" autoAdjust="0"/>
    <p:restoredTop sz="94660"/>
  </p:normalViewPr>
  <p:slideViewPr>
    <p:cSldViewPr snapToGrid="0">
      <p:cViewPr>
        <p:scale>
          <a:sx n="40" d="100"/>
          <a:sy n="40" d="100"/>
        </p:scale>
        <p:origin x="730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6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48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5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8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19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16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6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4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1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9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4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8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340079" y="626221"/>
            <a:ext cx="24223329" cy="1800000"/>
          </a:xfrm>
          <a:prstGeom prst="rect">
            <a:avLst/>
          </a:prstGeom>
          <a:solidFill>
            <a:srgbClr val="BD4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pt-BR" sz="4500" b="1" dirty="0">
                <a:latin typeface="Arial" panose="020B0604020202020204" pitchFamily="34" charset="0"/>
                <a:cs typeface="Arial" panose="020B0604020202020204" pitchFamily="34" charset="0"/>
              </a:rPr>
              <a:t>ETEC ASTOR DE MATTOS CARVALHO</a:t>
            </a:r>
          </a:p>
          <a:p>
            <a:pPr algn="ctr"/>
            <a:r>
              <a:rPr lang="pt-BR" sz="4000" dirty="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1" y="2775780"/>
            <a:ext cx="24201207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4400" b="1" dirty="0">
                <a:latin typeface="Arial"/>
                <a:cs typeface="Arial"/>
              </a:rPr>
              <a:t>P.E.P.S., U.E.P.S. E CUSTO MÉDIO.</a:t>
            </a:r>
            <a:endParaRPr lang="pt-BR" sz="1400" dirty="0">
              <a:latin typeface="Arial"/>
              <a:cs typeface="Arial"/>
            </a:endParaRPr>
          </a:p>
          <a:p>
            <a:pPr algn="ctr"/>
            <a:endParaRPr lang="pt-BR" sz="3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cap="all" dirty="0">
                <a:latin typeface="Arial"/>
                <a:cs typeface="Arial"/>
              </a:rPr>
              <a:t>Leonardo </a:t>
            </a:r>
            <a:r>
              <a:rPr lang="pt-BR" sz="3000" b="1" cap="all" dirty="0" err="1">
                <a:latin typeface="Arial"/>
                <a:cs typeface="Arial"/>
              </a:rPr>
              <a:t>avila</a:t>
            </a:r>
            <a:r>
              <a:rPr lang="pt-BR" sz="3000" b="1" cap="all" dirty="0">
                <a:latin typeface="Arial"/>
                <a:cs typeface="Arial"/>
              </a:rPr>
              <a:t>, Mayra dias, rodrigo </a:t>
            </a:r>
            <a:r>
              <a:rPr lang="pt-BR" sz="3000" b="1" cap="all" dirty="0" err="1">
                <a:latin typeface="Arial"/>
                <a:cs typeface="Arial"/>
              </a:rPr>
              <a:t>braz</a:t>
            </a:r>
            <a:r>
              <a:rPr lang="pt-BR" sz="3000" b="1" cap="all" dirty="0">
                <a:latin typeface="Arial"/>
                <a:cs typeface="Arial"/>
              </a:rPr>
              <a:t>.</a:t>
            </a:r>
            <a:endParaRPr lang="pt-BR" sz="3000" b="1" cap="all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dirty="0">
                <a:latin typeface="Arial"/>
                <a:cs typeface="Arial"/>
              </a:rPr>
              <a:t>Orientador: </a:t>
            </a:r>
            <a:r>
              <a:rPr lang="pt-BR" sz="3000" dirty="0">
                <a:latin typeface="Arial"/>
                <a:cs typeface="Arial"/>
              </a:rPr>
              <a:t>Prof. Alexandre Daniel Alves</a:t>
            </a: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742950" y="34773166"/>
            <a:ext cx="27344456" cy="0"/>
          </a:xfrm>
          <a:prstGeom prst="line">
            <a:avLst/>
          </a:prstGeom>
          <a:ln w="889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677806" y="35375260"/>
            <a:ext cx="27428656" cy="515715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200" b="1" cap="all" dirty="0"/>
              <a:t>AGRADECIMENTOS</a:t>
            </a:r>
          </a:p>
          <a:p>
            <a:pPr algn="ctr"/>
            <a:r>
              <a:rPr lang="pt-BR" sz="2800" dirty="0"/>
              <a:t>Agradecemos a todos que contribuíram para a realização deste Trabalho de Conclusão de Curso (TCC). Primeiramente, agradecemos ao nosso professor orientador e todos os demais professores que nos acompanharam nessa jornada, que com paciência, conhecimento e dedicação, nos guiaram em cada etapa deste processo, oferecendo valiosas orientações. Por fim, estendemos nosso agradecimento aos nossos familiares e amigos, que sempre nos apoiaram e incentivaram durante toda a jornada acadêmica, oferecendo suporte emocional e motivacional. A todos, nossa mais sincera gratidão.</a:t>
            </a:r>
            <a:endParaRPr lang="pt-BR" sz="2800" dirty="0">
              <a:cs typeface="Calibri"/>
            </a:endParaRPr>
          </a:p>
          <a:p>
            <a:pPr algn="ctr"/>
            <a:endParaRPr lang="pt-BR" sz="3200" b="1" cap="all" dirty="0"/>
          </a:p>
          <a:p>
            <a:pPr algn="ctr"/>
            <a:r>
              <a:rPr lang="pt-BR" sz="3200" b="1" cap="all" dirty="0"/>
              <a:t>PRINCIPAIS REFERÊNCIAS BIBLIOGRÁFICAS</a:t>
            </a:r>
          </a:p>
          <a:p>
            <a:pPr algn="ctr"/>
            <a:r>
              <a:rPr lang="pt-BR" sz="2800" dirty="0"/>
              <a:t>FERREIRA, J. R. </a:t>
            </a:r>
            <a:r>
              <a:rPr lang="pt-BR" sz="2800" b="1" dirty="0"/>
              <a:t>Contabilidade de custos: teoria e prática.</a:t>
            </a:r>
            <a:r>
              <a:rPr lang="pt-BR" sz="2800" dirty="0"/>
              <a:t> São Paulo: Atlas, 2014.</a:t>
            </a:r>
          </a:p>
          <a:p>
            <a:r>
              <a:rPr lang="pt-BR" sz="2800" dirty="0"/>
              <a:t>                                                                                                      MARION, J. C. </a:t>
            </a:r>
            <a:r>
              <a:rPr lang="pt-BR" sz="2800" b="1" dirty="0"/>
              <a:t>Contabilidade empresarial. </a:t>
            </a:r>
            <a:r>
              <a:rPr lang="pt-BR" sz="2800" dirty="0"/>
              <a:t>18. ed. São Paulo: Atlas, 2013.</a:t>
            </a:r>
          </a:p>
          <a:p>
            <a:pPr algn="ctr"/>
            <a:r>
              <a:rPr lang="pt-BR" sz="2800" dirty="0"/>
              <a:t>CPC – COMITÊ DE PRONUNCIAMENTOS CONTÁBEIS. CPC 16 (R1): </a:t>
            </a:r>
            <a:r>
              <a:rPr lang="pt-BR" sz="2800" b="1" dirty="0"/>
              <a:t>Estoques</a:t>
            </a:r>
            <a:r>
              <a:rPr lang="pt-BR" sz="2800" dirty="0"/>
              <a:t>. 2009. Disponível em: https://www.cpc.org.br. Acesso em: 12 out. 2025.</a:t>
            </a:r>
          </a:p>
          <a:p>
            <a:pPr algn="ctr"/>
            <a:r>
              <a:rPr lang="pt-BR" sz="2800" dirty="0"/>
              <a:t>PAOLESCHI, D. </a:t>
            </a:r>
            <a:r>
              <a:rPr lang="pt-BR" sz="2800" b="1" dirty="0"/>
              <a:t>Gestão estratégica de estoques</a:t>
            </a:r>
            <a:r>
              <a:rPr lang="pt-BR" sz="2800" dirty="0"/>
              <a:t>. Curitiba: </a:t>
            </a:r>
            <a:r>
              <a:rPr lang="pt-BR" sz="2800" dirty="0" err="1"/>
              <a:t>InterSaberes</a:t>
            </a:r>
            <a:r>
              <a:rPr lang="pt-BR" sz="2800" dirty="0"/>
              <a:t>, 2019</a:t>
            </a:r>
          </a:p>
          <a:p>
            <a:pPr algn="ctr"/>
            <a:endParaRPr lang="pt-BR" sz="2800" dirty="0">
              <a:ea typeface="Calibri" panose="020F0502020204030204"/>
              <a:cs typeface="Calibri"/>
            </a:endParaRPr>
          </a:p>
          <a:p>
            <a:pPr algn="ctr"/>
            <a:endParaRPr lang="pt-BR" sz="24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687640" y="6500592"/>
            <a:ext cx="13388235" cy="1287434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INTRODUÇÃO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500" dirty="0">
                <a:ea typeface="+mn-lt"/>
                <a:cs typeface="+mn-lt"/>
              </a:rPr>
              <a:t>A gestão de estoques desempenha um papel crucial no desempenho e destaque das organizações, sendo um pilar fundamental da contabilidade de custos. Sua influência direta na formação do preço de venda, na apuração do resultado e na tomada de decisões gerenciais destaca a necessidade de uma compreensão aprofundada dos métodos de avaliação de estoques. </a:t>
            </a:r>
          </a:p>
          <a:p>
            <a:pPr algn="just"/>
            <a:endParaRPr lang="pt-BR" sz="3500" dirty="0">
              <a:ea typeface="+mn-lt"/>
              <a:cs typeface="+mn-lt"/>
            </a:endParaRPr>
          </a:p>
          <a:p>
            <a:pPr algn="just"/>
            <a:r>
              <a:rPr lang="pt-BR" sz="3500" dirty="0">
                <a:ea typeface="+mn-lt"/>
                <a:cs typeface="+mn-lt"/>
              </a:rPr>
              <a:t>Entre as metodologias mais empregadas, destacam-se o Primeiro a Entrar, Primeiro a Sair (P.E.P.S.), o Último a Entrar, Primeiro a Sair (U.E.P.S.) e o Custo Médio, cada um com particularidades que afetam o controle de custos e a carga tributária das empresas. </a:t>
            </a:r>
          </a:p>
          <a:p>
            <a:pPr algn="just"/>
            <a:endParaRPr lang="pt-BR" sz="3500" dirty="0">
              <a:cs typeface="Calibri" panose="020F0502020204030204"/>
            </a:endParaRPr>
          </a:p>
          <a:p>
            <a:pPr algn="just"/>
            <a:r>
              <a:rPr lang="pt-BR" sz="3500" dirty="0">
                <a:ea typeface="+mn-lt"/>
                <a:cs typeface="+mn-lt"/>
              </a:rPr>
              <a:t>Para atingir esses objetivos, o estudo analisará e comparará os métodos de avaliação de estoques, com foco em P.E.P.S., U.E.P.S. e Custo Médio, buscando identificar suas diferenças conceituais e práticas, analisar seus impactos nos resultados financeiros e apontar qual método é mais adequado sob as perspectivas operacional e fiscal.</a:t>
            </a:r>
          </a:p>
          <a:p>
            <a:pPr algn="just"/>
            <a:endParaRPr lang="pt-BR" sz="3500" dirty="0">
              <a:ea typeface="+mn-lt"/>
              <a:cs typeface="+mn-lt"/>
            </a:endParaRPr>
          </a:p>
          <a:p>
            <a:pPr algn="just"/>
            <a:r>
              <a:rPr lang="pt-BR" sz="3500" dirty="0">
                <a:ea typeface="+mn-lt"/>
                <a:cs typeface="+mn-lt"/>
              </a:rPr>
              <a:t>A metodologia empregada será de caráter descritivo e exploratório, com abordagem quantitativa e qualitativa, utilizando simulações de transações de compras e vendas e aplicação dos métodos para comparar os resultados em termos de CMV, estoque final, lucro bruto e líquido, e carga tributária.</a:t>
            </a:r>
            <a:endParaRPr lang="pt-BR" sz="3500" dirty="0">
              <a:cs typeface="Calibri" panose="020F0502020204030204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742949" y="5290547"/>
            <a:ext cx="27344457" cy="769441"/>
          </a:xfrm>
          <a:prstGeom prst="rect">
            <a:avLst/>
          </a:prstGeom>
          <a:solidFill>
            <a:srgbClr val="BD494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bg1"/>
                </a:solidFill>
              </a:rPr>
              <a:t>TÉCNICO EM CONTABILIDADE 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4399998" y="6477733"/>
            <a:ext cx="9834" cy="27823697"/>
          </a:xfrm>
          <a:prstGeom prst="line">
            <a:avLst/>
          </a:prstGeom>
          <a:ln w="762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4673456" y="24799126"/>
            <a:ext cx="13491415" cy="1045129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b="1" dirty="0"/>
              <a:t>CONCLUSÃO</a:t>
            </a:r>
            <a:endParaRPr lang="pt-BR" dirty="0"/>
          </a:p>
          <a:p>
            <a:endParaRPr lang="pt-BR" sz="3600" b="1" dirty="0">
              <a:cs typeface="Calibri"/>
            </a:endParaRPr>
          </a:p>
          <a:p>
            <a:pPr algn="just"/>
            <a:r>
              <a:rPr lang="pt-BR" sz="3500" dirty="0"/>
              <a:t>A avaliação e o controle de estoques são elementos fundamentais para a gestão eficiente de qualquer organização, especialmente no que diz respeito à formação de preços, apuração de resultados e tomada de decisões estratégicas. Neste trabalho, foi possível analisar os três principais métodos de valoração de estoque — PEPS, UEPS e Custo Médio —, identificando suas características, impactos contábeis e implicações fiscais.</a:t>
            </a:r>
          </a:p>
          <a:p>
            <a:pPr algn="just"/>
            <a:r>
              <a:rPr lang="pt-BR" sz="3500" dirty="0"/>
              <a:t>Os resultados obtidos por meio das simulações e análises demonstraram que a escolha do método de avaliação influencia diretamente o Custo das Mercadorias Vendidas (CMV), o lucro líquido e, consequentemente, a carga tributária.</a:t>
            </a:r>
          </a:p>
          <a:p>
            <a:pPr algn="just"/>
            <a:r>
              <a:rPr lang="pt-BR" sz="3500" dirty="0"/>
              <a:t>Portanto, este estudo reforça a importância de uma análise criteriosa na definição do método de controle de estoque, visto que tal escolha não apenas impacta os resultados contábeis e financeiros da entidade, como também pode se tornar um diferencial estratégico em um mercado cada vez mais competitivo.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4D92FCD-4B08-1B63-7F32-B6FC0BDA5E0C}"/>
              </a:ext>
            </a:extLst>
          </p:cNvPr>
          <p:cNvGrpSpPr/>
          <p:nvPr/>
        </p:nvGrpSpPr>
        <p:grpSpPr>
          <a:xfrm>
            <a:off x="-44" y="40422942"/>
            <a:ext cx="28799999" cy="2780704"/>
            <a:chOff x="-2" y="39154101"/>
            <a:chExt cx="28800000" cy="4049614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CB96F626-F74A-4619-B3C1-8712FC2D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39154101"/>
              <a:ext cx="28800000" cy="4049614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E55FD19-A446-E100-BD90-67D68B1BA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2172" y="40331571"/>
              <a:ext cx="17827197" cy="2869067"/>
            </a:xfrm>
            <a:prstGeom prst="rect">
              <a:avLst/>
            </a:prstGeom>
          </p:spPr>
        </p:pic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78635647-EDF2-4986-E7B4-E8E02B151C78}"/>
              </a:ext>
            </a:extLst>
          </p:cNvPr>
          <p:cNvSpPr txBox="1"/>
          <p:nvPr/>
        </p:nvSpPr>
        <p:spPr>
          <a:xfrm>
            <a:off x="673316" y="20398154"/>
            <a:ext cx="13388235" cy="1367596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DESENVOLVIMENTO</a:t>
            </a:r>
          </a:p>
          <a:p>
            <a:pPr algn="just"/>
            <a:endParaRPr lang="pt-BR" sz="3600" b="1" dirty="0"/>
          </a:p>
          <a:p>
            <a:pPr algn="just"/>
            <a:r>
              <a:rPr lang="pt-BR" sz="3500" dirty="0"/>
              <a:t>Ferreira (2014) destaca que, à medida que um estoque passa a conter uma grande variedade de itens sujeitos a comercialização, troca, reposição ou substituição, torna-se necessário adotar um método de valoração que direcione sua correta contabilização. </a:t>
            </a:r>
            <a:endParaRPr lang="pt-BR" sz="3500" b="1" dirty="0"/>
          </a:p>
          <a:p>
            <a:pPr algn="just"/>
            <a:endParaRPr lang="pt-BR" sz="3500" b="1" dirty="0"/>
          </a:p>
          <a:p>
            <a:pPr algn="just"/>
            <a:r>
              <a:rPr lang="pt-BR" sz="3500" b="1" dirty="0"/>
              <a:t>Método PEPS (Primeiro a Entrar, Primeiro a Sair)</a:t>
            </a:r>
            <a:r>
              <a:rPr lang="pt-BR" sz="3500" dirty="0"/>
              <a:t> </a:t>
            </a:r>
          </a:p>
          <a:p>
            <a:pPr algn="just"/>
            <a:r>
              <a:rPr lang="pt-BR" sz="3500" dirty="0"/>
              <a:t>Baseia-se na saída prioritária dos itens adquiridos primeiro.</a:t>
            </a:r>
            <a:br>
              <a:rPr lang="pt-BR" sz="3500" dirty="0"/>
            </a:br>
            <a:r>
              <a:rPr lang="pt-BR" sz="3500" dirty="0"/>
              <a:t>O estoque final é composto por unidades mais recentes, refletindo valores próximos aos preços atuais.</a:t>
            </a:r>
          </a:p>
          <a:p>
            <a:pPr algn="just"/>
            <a:r>
              <a:rPr lang="pt-BR" sz="3500" dirty="0"/>
              <a:t>Em períodos de inflação, tende a reduzir o CPV e elevar o lucro.</a:t>
            </a:r>
          </a:p>
          <a:p>
            <a:pPr algn="just"/>
            <a:endParaRPr lang="pt-BR" sz="3500" b="1" dirty="0"/>
          </a:p>
          <a:p>
            <a:pPr algn="just"/>
            <a:r>
              <a:rPr lang="pt-BR" sz="3500" b="1" dirty="0"/>
              <a:t>Método UEPS (Último a Entrar, Primeiro a Sair)</a:t>
            </a:r>
          </a:p>
          <a:p>
            <a:pPr algn="just"/>
            <a:r>
              <a:rPr lang="pt-BR" sz="3500" dirty="0"/>
              <a:t>Considera que os itens adquiridos mais recentemente são os primeiros a serem utilizados ou vendidos.</a:t>
            </a:r>
          </a:p>
          <a:p>
            <a:pPr algn="just"/>
            <a:r>
              <a:rPr lang="pt-BR" sz="3500" dirty="0"/>
              <a:t>O estoque final permanece formado por unidades mais antigas, geralmente subavaliadas em cenários inflacionários.</a:t>
            </a:r>
          </a:p>
          <a:p>
            <a:pPr algn="just"/>
            <a:r>
              <a:rPr lang="pt-BR" sz="3500" dirty="0"/>
              <a:t>Eleva o CPV e reduz o lucro; é </a:t>
            </a:r>
            <a:r>
              <a:rPr lang="pt-BR" sz="3500" b="1" dirty="0"/>
              <a:t>vedado pelas normas IFRS/CPC</a:t>
            </a:r>
            <a:r>
              <a:rPr lang="pt-BR" sz="3500" dirty="0"/>
              <a:t>.</a:t>
            </a:r>
          </a:p>
          <a:p>
            <a:pPr algn="just"/>
            <a:endParaRPr lang="pt-BR" sz="3500" b="1" dirty="0"/>
          </a:p>
          <a:p>
            <a:pPr algn="just"/>
            <a:r>
              <a:rPr lang="pt-BR" sz="3500" b="1" dirty="0"/>
              <a:t>Método do Custo Médio</a:t>
            </a:r>
          </a:p>
          <a:p>
            <a:pPr algn="just"/>
            <a:r>
              <a:rPr lang="pt-BR" sz="3500" dirty="0"/>
              <a:t>Determina um valor unitário por meio da média ponderada entre quantidades e custos.</a:t>
            </a:r>
          </a:p>
          <a:p>
            <a:pPr algn="just"/>
            <a:r>
              <a:rPr lang="pt-BR" sz="3500" dirty="0"/>
              <a:t>Suaviza oscilações de preços e produz valores intermediários para CPV e estoque final. Amplamente utilizado pela estabilidade e adequação aos sistemas de controle.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0A99F8F-F79C-283E-ED3B-B82C5C8684C2}"/>
              </a:ext>
            </a:extLst>
          </p:cNvPr>
          <p:cNvSpPr txBox="1"/>
          <p:nvPr/>
        </p:nvSpPr>
        <p:spPr>
          <a:xfrm>
            <a:off x="14298790" y="7352999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Tabela 01: Demonstrativo PEPS</a:t>
            </a:r>
            <a:br>
              <a:rPr lang="pt-BR" sz="3600" b="1" dirty="0"/>
            </a:br>
            <a:endParaRPr lang="pt-BR" sz="3600" b="1" dirty="0"/>
          </a:p>
          <a:p>
            <a:pPr algn="ctr"/>
            <a:endParaRPr lang="pt-BR" sz="3600" b="1" dirty="0">
              <a:cs typeface="Calibri"/>
            </a:endParaRPr>
          </a:p>
          <a:p>
            <a:pPr algn="ctr"/>
            <a:endParaRPr lang="pt-BR" sz="3200" dirty="0">
              <a:cs typeface="Calibri"/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91F2E0A-39B3-F169-7A20-B1E60130C24F}"/>
              </a:ext>
            </a:extLst>
          </p:cNvPr>
          <p:cNvSpPr txBox="1"/>
          <p:nvPr/>
        </p:nvSpPr>
        <p:spPr>
          <a:xfrm>
            <a:off x="17114168" y="23733570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0B60E04B-9FA2-7ABF-1492-26E61C984E6F}"/>
              </a:ext>
            </a:extLst>
          </p:cNvPr>
          <p:cNvSpPr txBox="1"/>
          <p:nvPr/>
        </p:nvSpPr>
        <p:spPr>
          <a:xfrm>
            <a:off x="14583577" y="19909242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endParaRPr lang="pt-BR" sz="3200" dirty="0">
              <a:cs typeface="Calibri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0F71CE64-625A-A7AF-38A9-1119B0ACA4E5}"/>
              </a:ext>
            </a:extLst>
          </p:cNvPr>
          <p:cNvSpPr txBox="1"/>
          <p:nvPr/>
        </p:nvSpPr>
        <p:spPr>
          <a:xfrm>
            <a:off x="15310161" y="13050400"/>
            <a:ext cx="11840659" cy="88268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Tabela 02: Demonstrativo UEPS</a:t>
            </a:r>
            <a:br>
              <a:rPr lang="pt-BR" sz="3600" b="1" dirty="0"/>
            </a:br>
            <a:endParaRPr lang="pt-BR" sz="3600" b="1" dirty="0"/>
          </a:p>
          <a:p>
            <a:pPr algn="ctr"/>
            <a:endParaRPr lang="pt-BR" sz="3600" b="1" dirty="0">
              <a:cs typeface="Calibri"/>
            </a:endParaRPr>
          </a:p>
          <a:p>
            <a:pPr algn="ctr"/>
            <a:endParaRPr lang="pt-BR" sz="3200" dirty="0">
              <a:cs typeface="Calibri"/>
            </a:endParaRPr>
          </a:p>
        </p:txBody>
      </p:sp>
      <p:pic>
        <p:nvPicPr>
          <p:cNvPr id="30" name="Imagem 29">
            <a:extLst>
              <a:ext uri="{FF2B5EF4-FFF2-40B4-BE49-F238E27FC236}">
                <a16:creationId xmlns:a16="http://schemas.microsoft.com/office/drawing/2014/main" id="{B18C243A-F193-D099-2B02-2F08CFE9EE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57606" y="13992674"/>
            <a:ext cx="13229800" cy="3253004"/>
          </a:xfrm>
          <a:prstGeom prst="rect">
            <a:avLst/>
          </a:prstGeom>
        </p:spPr>
      </p:pic>
      <p:pic>
        <p:nvPicPr>
          <p:cNvPr id="33" name="Imagem 32">
            <a:extLst>
              <a:ext uri="{FF2B5EF4-FFF2-40B4-BE49-F238E27FC236}">
                <a16:creationId xmlns:a16="http://schemas.microsoft.com/office/drawing/2014/main" id="{F11714A1-7791-4DAA-0AA8-11BDDBA5BA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48265" y="8189058"/>
            <a:ext cx="13229800" cy="325300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4" name="CaixaDeTexto 33">
            <a:extLst>
              <a:ext uri="{FF2B5EF4-FFF2-40B4-BE49-F238E27FC236}">
                <a16:creationId xmlns:a16="http://schemas.microsoft.com/office/drawing/2014/main" id="{FA3DC714-86B8-DC56-31B0-BEFAC35804CF}"/>
              </a:ext>
            </a:extLst>
          </p:cNvPr>
          <p:cNvSpPr txBox="1"/>
          <p:nvPr/>
        </p:nvSpPr>
        <p:spPr>
          <a:xfrm>
            <a:off x="15147107" y="19232462"/>
            <a:ext cx="11910646" cy="88268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Tabela 03: Demonstrativo Custo Médio</a:t>
            </a:r>
            <a:br>
              <a:rPr lang="pt-BR" sz="3600" b="1" dirty="0"/>
            </a:br>
            <a:endParaRPr lang="pt-BR" sz="3600" b="1" dirty="0"/>
          </a:p>
          <a:p>
            <a:pPr algn="ctr"/>
            <a:endParaRPr lang="pt-BR" sz="3600" b="1" dirty="0">
              <a:cs typeface="Calibri"/>
            </a:endParaRPr>
          </a:p>
          <a:p>
            <a:pPr algn="ctr"/>
            <a:endParaRPr lang="pt-BR" sz="3200" dirty="0">
              <a:cs typeface="Calibri"/>
            </a:endParaRPr>
          </a:p>
        </p:txBody>
      </p:sp>
      <p:pic>
        <p:nvPicPr>
          <p:cNvPr id="36" name="Imagem 35">
            <a:extLst>
              <a:ext uri="{FF2B5EF4-FFF2-40B4-BE49-F238E27FC236}">
                <a16:creationId xmlns:a16="http://schemas.microsoft.com/office/drawing/2014/main" id="{A0DE74A6-8A06-2AEB-E759-2C8F371A60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57606" y="20134911"/>
            <a:ext cx="13248856" cy="3339312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D3F084D0-3D2A-A092-5832-425FE1775B55}"/>
              </a:ext>
            </a:extLst>
          </p:cNvPr>
          <p:cNvSpPr txBox="1"/>
          <p:nvPr/>
        </p:nvSpPr>
        <p:spPr>
          <a:xfrm>
            <a:off x="17114168" y="17519371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3F662746-8A23-909C-9B29-E60B3F45157E}"/>
              </a:ext>
            </a:extLst>
          </p:cNvPr>
          <p:cNvSpPr txBox="1"/>
          <p:nvPr/>
        </p:nvSpPr>
        <p:spPr>
          <a:xfrm>
            <a:off x="17114168" y="11426416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145089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882</Words>
  <Application>Microsoft Office PowerPoint</Application>
  <PresentationFormat>Personalizar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diretores</cp:lastModifiedBy>
  <cp:revision>36</cp:revision>
  <dcterms:created xsi:type="dcterms:W3CDTF">2017-11-28T14:46:21Z</dcterms:created>
  <dcterms:modified xsi:type="dcterms:W3CDTF">2025-11-19T12:22:23Z</dcterms:modified>
</cp:coreProperties>
</file>